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7" r:id="rId5"/>
    <p:sldId id="292" r:id="rId6"/>
    <p:sldId id="308" r:id="rId7"/>
    <p:sldId id="309" r:id="rId8"/>
    <p:sldId id="312" r:id="rId9"/>
    <p:sldId id="293" r:id="rId10"/>
    <p:sldId id="289" r:id="rId11"/>
    <p:sldId id="310" r:id="rId12"/>
    <p:sldId id="297" r:id="rId13"/>
    <p:sldId id="306" r:id="rId14"/>
    <p:sldId id="311" r:id="rId15"/>
    <p:sldId id="307" r:id="rId16"/>
    <p:sldId id="30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6" orient="horz" pos="323" userDrawn="1">
          <p15:clr>
            <a:srgbClr val="A4A3A4"/>
          </p15:clr>
        </p15:guide>
        <p15:guide id="7" orient="horz" pos="4020" userDrawn="1">
          <p15:clr>
            <a:srgbClr val="A4A3A4"/>
          </p15:clr>
        </p15:guide>
        <p15:guide id="8" orient="horz" pos="2183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0070C0"/>
    <a:srgbClr val="6295B7"/>
    <a:srgbClr val="005696"/>
    <a:srgbClr val="007DDA"/>
    <a:srgbClr val="005DA2"/>
    <a:srgbClr val="0078D2"/>
    <a:srgbClr val="003760"/>
    <a:srgbClr val="0069B8"/>
    <a:srgbClr val="0043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5" autoAdjust="0"/>
    <p:restoredTop sz="94414" autoAdjust="0"/>
  </p:normalViewPr>
  <p:slideViewPr>
    <p:cSldViewPr snapToGrid="0">
      <p:cViewPr varScale="1">
        <p:scale>
          <a:sx n="115" d="100"/>
          <a:sy n="115" d="100"/>
        </p:scale>
        <p:origin x="552" y="114"/>
      </p:cViewPr>
      <p:guideLst>
        <p:guide pos="438"/>
        <p:guide orient="horz" pos="323"/>
        <p:guide orient="horz" pos="4020"/>
        <p:guide orient="horz" pos="2183"/>
        <p:guide pos="7242"/>
        <p:guide pos="3840"/>
      </p:guideLst>
    </p:cSldViewPr>
  </p:slideViewPr>
  <p:outlineViewPr>
    <p:cViewPr>
      <p:scale>
        <a:sx n="33" d="100"/>
        <a:sy n="33" d="100"/>
      </p:scale>
      <p:origin x="0" y="-15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65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98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67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58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07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606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26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3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6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43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37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5A2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C0072-DF53-4E6F-995A-C346827FC413}" type="datetimeFigureOut">
              <a:rPr lang="zh-CN" altLang="en-US" smtClean="0"/>
              <a:t>2020/3/10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475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gongdapaopao.yanj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bang.dangdang.com/books/fivestar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bang.dangdang.com/books/fivestar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ang.dangdang.com/books/fivestar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ang.dangdang.com/books/fivestar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bang.dangdang.com/books/fivestar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gongdapaopao.yanj.cn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0" b="39001"/>
          <a:stretch/>
        </p:blipFill>
        <p:spPr>
          <a:xfrm>
            <a:off x="0" y="0"/>
            <a:ext cx="12192000" cy="42100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71650" y="5378570"/>
            <a:ext cx="864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爬虫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290762" y="6021105"/>
            <a:ext cx="7610475" cy="0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" y="997030"/>
            <a:ext cx="1219199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solidFill>
                  <a:schemeClr val="bg1">
                    <a:alpha val="42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西北工业大学</a:t>
            </a:r>
          </a:p>
        </p:txBody>
      </p:sp>
      <p:sp>
        <p:nvSpPr>
          <p:cNvPr id="17" name="矩形 16">
            <a:hlinkClick r:id="rId2"/>
          </p:cNvPr>
          <p:cNvSpPr/>
          <p:nvPr/>
        </p:nvSpPr>
        <p:spPr>
          <a:xfrm>
            <a:off x="0" y="0"/>
            <a:ext cx="12192000" cy="421005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147934" y="3247368"/>
            <a:ext cx="1896132" cy="1896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8" t="12828" r="12828" b="12828"/>
          <a:stretch/>
        </p:blipFill>
        <p:spPr>
          <a:xfrm>
            <a:off x="5232233" y="3331667"/>
            <a:ext cx="1727534" cy="172753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28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一个简单的栗子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TWO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直角三角形 14"/>
          <p:cNvSpPr>
            <a:spLocks noChangeAspect="1"/>
          </p:cNvSpPr>
          <p:nvPr/>
        </p:nvSpPr>
        <p:spPr>
          <a:xfrm rot="5400000" flipV="1">
            <a:off x="6181948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03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3" y="318442"/>
            <a:ext cx="1068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 60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本五星好评书籍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>
                <a:hlinkClick r:id="rId2"/>
              </a:rPr>
              <a:t>http://bang.dangdang.com/books/fivestars/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8D6A3035-6073-4E00-90CE-67E263B86700}"/>
              </a:ext>
            </a:extLst>
          </p:cNvPr>
          <p:cNvSpPr txBox="1"/>
          <p:nvPr/>
        </p:nvSpPr>
        <p:spPr>
          <a:xfrm>
            <a:off x="0" y="710564"/>
            <a:ext cx="11818978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GET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F0F6AC-53BF-43C7-8E38-B7A544645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47" y="1059179"/>
            <a:ext cx="10487153" cy="572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9921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8D6A3035-6073-4E00-90CE-67E263B86700}"/>
              </a:ext>
            </a:extLst>
          </p:cNvPr>
          <p:cNvSpPr txBox="1"/>
          <p:nvPr/>
        </p:nvSpPr>
        <p:spPr>
          <a:xfrm>
            <a:off x="167976" y="780107"/>
            <a:ext cx="11818978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这是服务器返回来的数据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F588CC-CA32-4F6B-B225-C31A908CB973}"/>
              </a:ext>
            </a:extLst>
          </p:cNvPr>
          <p:cNvSpPr txBox="1"/>
          <p:nvPr/>
        </p:nvSpPr>
        <p:spPr>
          <a:xfrm>
            <a:off x="695323" y="318442"/>
            <a:ext cx="1068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 60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本五星好评书籍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>
                <a:hlinkClick r:id="rId2"/>
              </a:rPr>
              <a:t>http://bang.dangdang.com/books/fivestars/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08D575A-9F77-4F53-8F90-9ECBE5C70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89" y="1180815"/>
            <a:ext cx="10416697" cy="568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6305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文本框 80"/>
          <p:cNvSpPr txBox="1"/>
          <p:nvPr/>
        </p:nvSpPr>
        <p:spPr>
          <a:xfrm>
            <a:off x="357883" y="854689"/>
            <a:ext cx="12024024" cy="441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排名、书名、图片地址、作者、推荐指数、五星评分次数等等。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796AC2C-2C6D-4732-BFE8-4BF4AFB95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35" y="1371186"/>
            <a:ext cx="10193710" cy="556406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EA746C0-5F24-402E-8177-8DF3EC4C5F27}"/>
              </a:ext>
            </a:extLst>
          </p:cNvPr>
          <p:cNvSpPr txBox="1"/>
          <p:nvPr/>
        </p:nvSpPr>
        <p:spPr>
          <a:xfrm>
            <a:off x="695323" y="318442"/>
            <a:ext cx="1068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 60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本五星好评书籍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>
                <a:hlinkClick r:id="rId3"/>
              </a:rPr>
              <a:t>http://bang.dangdang.com/books/fivestars/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786968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F131F44-B724-4D20-B518-921802A4D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34" y="733547"/>
            <a:ext cx="11227985" cy="612860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EA746C0-5F24-402E-8177-8DF3EC4C5F27}"/>
              </a:ext>
            </a:extLst>
          </p:cNvPr>
          <p:cNvSpPr txBox="1"/>
          <p:nvPr/>
        </p:nvSpPr>
        <p:spPr>
          <a:xfrm>
            <a:off x="695323" y="318442"/>
            <a:ext cx="1068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 60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本五星好评书籍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>
                <a:hlinkClick r:id="rId3"/>
              </a:rPr>
              <a:t>http://bang.dangdang.com/books/fivestars/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402012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F41E20F7-C612-41EF-8B5A-A3B1708DD6DA}"/>
              </a:ext>
            </a:extLst>
          </p:cNvPr>
          <p:cNvSpPr txBox="1"/>
          <p:nvPr/>
        </p:nvSpPr>
        <p:spPr>
          <a:xfrm>
            <a:off x="695323" y="318442"/>
            <a:ext cx="1068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 60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本五星好评书籍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>
                <a:hlinkClick r:id="rId2"/>
              </a:rPr>
              <a:t>http://bang.dangdang.com/books/fivestars/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59356DD-0793-458E-89E0-A03D673BC004}"/>
              </a:ext>
            </a:extLst>
          </p:cNvPr>
          <p:cNvSpPr/>
          <p:nvPr/>
        </p:nvSpPr>
        <p:spPr>
          <a:xfrm>
            <a:off x="3699164" y="1165367"/>
            <a:ext cx="2651760" cy="6068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使用</a:t>
            </a:r>
            <a:r>
              <a:rPr lang="en-US" altLang="zh-CN" dirty="0">
                <a:solidFill>
                  <a:schemeClr val="tx1"/>
                </a:solidFill>
              </a:rPr>
              <a:t>requests</a:t>
            </a:r>
            <a:r>
              <a:rPr lang="zh-CN" altLang="en-US" dirty="0">
                <a:solidFill>
                  <a:schemeClr val="tx1"/>
                </a:solidFill>
              </a:rPr>
              <a:t>模拟请求，并获得源码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5C78666-EFD1-4069-8CC8-02EFDF0AF735}"/>
              </a:ext>
            </a:extLst>
          </p:cNvPr>
          <p:cNvSpPr/>
          <p:nvPr/>
        </p:nvSpPr>
        <p:spPr>
          <a:xfrm>
            <a:off x="1521230" y="2510444"/>
            <a:ext cx="2310937" cy="461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使用</a:t>
            </a:r>
            <a:r>
              <a:rPr lang="en-US" altLang="zh-CN" dirty="0">
                <a:solidFill>
                  <a:schemeClr val="tx1"/>
                </a:solidFill>
              </a:rPr>
              <a:t>re</a:t>
            </a:r>
            <a:r>
              <a:rPr lang="zh-CN" altLang="en-US" dirty="0">
                <a:solidFill>
                  <a:schemeClr val="tx1"/>
                </a:solidFill>
              </a:rPr>
              <a:t>进行解析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06DA035-2168-43DA-991F-772CE469D714}"/>
              </a:ext>
            </a:extLst>
          </p:cNvPr>
          <p:cNvSpPr/>
          <p:nvPr/>
        </p:nvSpPr>
        <p:spPr>
          <a:xfrm>
            <a:off x="5954685" y="2510444"/>
            <a:ext cx="2310937" cy="461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使用</a:t>
            </a:r>
            <a:r>
              <a:rPr lang="en-US" altLang="zh-CN" dirty="0">
                <a:solidFill>
                  <a:schemeClr val="tx1"/>
                </a:solidFill>
              </a:rPr>
              <a:t>bs</a:t>
            </a:r>
            <a:r>
              <a:rPr lang="zh-CN" altLang="en-US" dirty="0">
                <a:solidFill>
                  <a:schemeClr val="tx1"/>
                </a:solidFill>
              </a:rPr>
              <a:t>进行解析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407D3F-FC06-408C-A831-49DE1904E5B3}"/>
              </a:ext>
            </a:extLst>
          </p:cNvPr>
          <p:cNvSpPr/>
          <p:nvPr/>
        </p:nvSpPr>
        <p:spPr>
          <a:xfrm>
            <a:off x="1801090" y="4156364"/>
            <a:ext cx="1762298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存在</a:t>
            </a:r>
            <a:r>
              <a:rPr lang="en-US" altLang="zh-CN" dirty="0">
                <a:solidFill>
                  <a:schemeClr val="tx1"/>
                </a:solidFill>
              </a:rPr>
              <a:t>txt</a:t>
            </a:r>
            <a:r>
              <a:rPr lang="zh-CN" altLang="en-US" dirty="0">
                <a:solidFill>
                  <a:schemeClr val="tx1"/>
                </a:solidFill>
              </a:rPr>
              <a:t>文件里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B120EAA-9849-4B41-B6A8-65E52A06A335}"/>
              </a:ext>
            </a:extLst>
          </p:cNvPr>
          <p:cNvSpPr/>
          <p:nvPr/>
        </p:nvSpPr>
        <p:spPr>
          <a:xfrm>
            <a:off x="6176357" y="4156364"/>
            <a:ext cx="1867592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存在</a:t>
            </a:r>
            <a:r>
              <a:rPr lang="en-US" altLang="zh-CN" dirty="0">
                <a:solidFill>
                  <a:schemeClr val="tx1"/>
                </a:solidFill>
              </a:rPr>
              <a:t>excel</a:t>
            </a:r>
            <a:r>
              <a:rPr lang="zh-CN" altLang="en-US" dirty="0">
                <a:solidFill>
                  <a:schemeClr val="tx1"/>
                </a:solidFill>
              </a:rPr>
              <a:t>表格里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D14E88A-7F50-48D7-BD96-F7256C849157}"/>
              </a:ext>
            </a:extLst>
          </p:cNvPr>
          <p:cNvCxnSpPr>
            <a:stCxn id="3" idx="2"/>
            <a:endCxn id="6" idx="0"/>
          </p:cNvCxnSpPr>
          <p:nvPr/>
        </p:nvCxnSpPr>
        <p:spPr>
          <a:xfrm flipH="1">
            <a:off x="2676699" y="1772197"/>
            <a:ext cx="2348345" cy="738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9B04C81-C155-4FC6-8CD6-AC9395890EE2}"/>
              </a:ext>
            </a:extLst>
          </p:cNvPr>
          <p:cNvCxnSpPr>
            <a:stCxn id="3" idx="2"/>
            <a:endCxn id="13" idx="0"/>
          </p:cNvCxnSpPr>
          <p:nvPr/>
        </p:nvCxnSpPr>
        <p:spPr>
          <a:xfrm>
            <a:off x="5025044" y="1772197"/>
            <a:ext cx="2085110" cy="738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B4DD704-3FD0-4325-943D-A1379519389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2676699" y="2972109"/>
            <a:ext cx="5540" cy="118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6BE66CB-02BA-4726-9BF0-33AB3CF8CA36}"/>
              </a:ext>
            </a:extLst>
          </p:cNvPr>
          <p:cNvCxnSpPr>
            <a:stCxn id="13" idx="2"/>
            <a:endCxn id="16" idx="0"/>
          </p:cNvCxnSpPr>
          <p:nvPr/>
        </p:nvCxnSpPr>
        <p:spPr>
          <a:xfrm flipH="1">
            <a:off x="7110153" y="2972109"/>
            <a:ext cx="1" cy="118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44073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实验习题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1916902" y="1427808"/>
            <a:ext cx="8358195" cy="109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编写一个爬虫代码，并附上一份简单的说明，即是你想要用爬虫实现什么，你将爬取的内容以什么样的形式存储起来的，在爬取过程中遇到了什么问题，你又是怎么解决的。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7909448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>
            <a:off x="4572414" y="785966"/>
            <a:ext cx="6912464" cy="6072033"/>
          </a:xfrm>
          <a:custGeom>
            <a:avLst/>
            <a:gdLst>
              <a:gd name="connsiteX0" fmla="*/ 3367134 w 6912464"/>
              <a:gd name="connsiteY0" fmla="*/ 0 h 6072033"/>
              <a:gd name="connsiteX1" fmla="*/ 6909205 w 6912464"/>
              <a:gd name="connsiteY1" fmla="*/ 10447 h 6072033"/>
              <a:gd name="connsiteX2" fmla="*/ 6912464 w 6912464"/>
              <a:gd name="connsiteY2" fmla="*/ 6072033 h 6072033"/>
              <a:gd name="connsiteX3" fmla="*/ 0 w 6912464"/>
              <a:gd name="connsiteY3" fmla="*/ 6072033 h 607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464" h="6072033">
                <a:moveTo>
                  <a:pt x="3367134" y="0"/>
                </a:moveTo>
                <a:lnTo>
                  <a:pt x="6909205" y="10447"/>
                </a:lnTo>
                <a:lnTo>
                  <a:pt x="6912464" y="6072033"/>
                </a:lnTo>
                <a:lnTo>
                  <a:pt x="0" y="60720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梯形 17">
            <a:hlinkClick r:id="rId2"/>
          </p:cNvPr>
          <p:cNvSpPr/>
          <p:nvPr/>
        </p:nvSpPr>
        <p:spPr>
          <a:xfrm>
            <a:off x="4837471" y="-10448"/>
            <a:ext cx="7354529" cy="6868447"/>
          </a:xfrm>
          <a:custGeom>
            <a:avLst/>
            <a:gdLst>
              <a:gd name="connsiteX0" fmla="*/ 0 w 7354529"/>
              <a:gd name="connsiteY0" fmla="*/ 6858000 h 6858000"/>
              <a:gd name="connsiteX1" fmla="*/ 1714500 w 7354529"/>
              <a:gd name="connsiteY1" fmla="*/ 0 h 6858000"/>
              <a:gd name="connsiteX2" fmla="*/ 5640029 w 7354529"/>
              <a:gd name="connsiteY2" fmla="*/ 0 h 6858000"/>
              <a:gd name="connsiteX3" fmla="*/ 7354529 w 7354529"/>
              <a:gd name="connsiteY3" fmla="*/ 6858000 h 6858000"/>
              <a:gd name="connsiteX4" fmla="*/ 0 w 7354529"/>
              <a:gd name="connsiteY4" fmla="*/ 6858000 h 6858000"/>
              <a:gd name="connsiteX0" fmla="*/ 0 w 7354529"/>
              <a:gd name="connsiteY0" fmla="*/ 6858000 h 6858000"/>
              <a:gd name="connsiteX1" fmla="*/ 1714500 w 7354529"/>
              <a:gd name="connsiteY1" fmla="*/ 0 h 6858000"/>
              <a:gd name="connsiteX2" fmla="*/ 7350842 w 7354529"/>
              <a:gd name="connsiteY2" fmla="*/ 0 h 6858000"/>
              <a:gd name="connsiteX3" fmla="*/ 7354529 w 7354529"/>
              <a:gd name="connsiteY3" fmla="*/ 6858000 h 6858000"/>
              <a:gd name="connsiteX4" fmla="*/ 0 w 7354529"/>
              <a:gd name="connsiteY4" fmla="*/ 6858000 h 6858000"/>
              <a:gd name="connsiteX0" fmla="*/ 0 w 7354529"/>
              <a:gd name="connsiteY0" fmla="*/ 6887497 h 6887497"/>
              <a:gd name="connsiteX1" fmla="*/ 3808771 w 7354529"/>
              <a:gd name="connsiteY1" fmla="*/ 0 h 6887497"/>
              <a:gd name="connsiteX2" fmla="*/ 7350842 w 7354529"/>
              <a:gd name="connsiteY2" fmla="*/ 29497 h 6887497"/>
              <a:gd name="connsiteX3" fmla="*/ 7354529 w 7354529"/>
              <a:gd name="connsiteY3" fmla="*/ 6887497 h 6887497"/>
              <a:gd name="connsiteX4" fmla="*/ 0 w 7354529"/>
              <a:gd name="connsiteY4" fmla="*/ 6887497 h 6887497"/>
              <a:gd name="connsiteX0" fmla="*/ 0 w 7354529"/>
              <a:gd name="connsiteY0" fmla="*/ 6868447 h 6868447"/>
              <a:gd name="connsiteX1" fmla="*/ 3808771 w 7354529"/>
              <a:gd name="connsiteY1" fmla="*/ 0 h 6868447"/>
              <a:gd name="connsiteX2" fmla="*/ 7350842 w 7354529"/>
              <a:gd name="connsiteY2" fmla="*/ 10447 h 6868447"/>
              <a:gd name="connsiteX3" fmla="*/ 7354529 w 7354529"/>
              <a:gd name="connsiteY3" fmla="*/ 6868447 h 6868447"/>
              <a:gd name="connsiteX4" fmla="*/ 0 w 7354529"/>
              <a:gd name="connsiteY4" fmla="*/ 6868447 h 686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4529" h="6868447">
                <a:moveTo>
                  <a:pt x="0" y="6868447"/>
                </a:moveTo>
                <a:lnTo>
                  <a:pt x="3808771" y="0"/>
                </a:lnTo>
                <a:lnTo>
                  <a:pt x="7350842" y="10447"/>
                </a:lnTo>
                <a:lnTo>
                  <a:pt x="7354529" y="6868447"/>
                </a:lnTo>
                <a:lnTo>
                  <a:pt x="0" y="6868447"/>
                </a:lnTo>
                <a:close/>
              </a:path>
            </a:pathLst>
          </a:custGeom>
          <a:blipFill dpi="0" rotWithShape="1">
            <a:blip r:embed="rId3"/>
            <a:srcRect/>
            <a:tile tx="19050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9231" y="92202"/>
            <a:ext cx="3962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CONTENT</a:t>
            </a:r>
            <a:endParaRPr lang="zh-CN" altLang="en-US" sz="5400" b="1" u="sng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426688" y="2472876"/>
            <a:ext cx="366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爬虫和抓包的基本概念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403334" y="2212465"/>
            <a:ext cx="1015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5400" b="1" u="sng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637854" y="3741129"/>
            <a:ext cx="3669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22567" y="3587240"/>
            <a:ext cx="1015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5400" b="1" u="sng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637854" y="4002738"/>
            <a:ext cx="366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一个简单的栗子</a:t>
            </a:r>
            <a:endParaRPr lang="da-DK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572414" y="6457890"/>
            <a:ext cx="7619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>
                    <a:alpha val="42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NORTHWESTERN POLYTECHNICAL UNIVERSITY</a:t>
            </a:r>
            <a:endParaRPr lang="zh-CN" altLang="en-US" sz="2000" b="1" dirty="0">
              <a:solidFill>
                <a:schemeClr val="bg1">
                  <a:alpha val="42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8026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爬虫和抓包的基本概念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</a:t>
            </a:r>
            <a:endParaRPr lang="zh-CN" altLang="en-US" sz="4800" b="1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flipV="1">
            <a:off x="4210051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910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 hidden="1"/>
          <p:cNvSpPr/>
          <p:nvPr/>
        </p:nvSpPr>
        <p:spPr>
          <a:xfrm>
            <a:off x="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爬虫的基本概念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695325" y="1041894"/>
            <a:ext cx="6811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一个自动化的程序，可以爬取网站的各种数据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2B95F1B-BDEC-4549-AB9B-EF9476F9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085" y="2132859"/>
            <a:ext cx="6415534" cy="25922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FF9C4CF-29D5-4DD3-93DF-2D5C3F032E35}"/>
              </a:ext>
            </a:extLst>
          </p:cNvPr>
          <p:cNvSpPr txBox="1"/>
          <p:nvPr/>
        </p:nvSpPr>
        <p:spPr>
          <a:xfrm>
            <a:off x="3712845" y="4358301"/>
            <a:ext cx="276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模拟浏览器发出请求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A0AA2D-5BC2-4D24-9888-3601842AF86F}"/>
              </a:ext>
            </a:extLst>
          </p:cNvPr>
          <p:cNvSpPr txBox="1"/>
          <p:nvPr/>
        </p:nvSpPr>
        <p:spPr>
          <a:xfrm>
            <a:off x="476335" y="4914856"/>
            <a:ext cx="105517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服务器会返回不同的数据格式，有的是</a:t>
            </a:r>
            <a:r>
              <a:rPr lang="en-US" altLang="zh-CN" sz="2800" dirty="0"/>
              <a:t>HTML</a:t>
            </a:r>
            <a:r>
              <a:rPr lang="zh-CN" altLang="en-US" sz="2800" dirty="0"/>
              <a:t>，有的是</a:t>
            </a:r>
            <a:r>
              <a:rPr lang="en-US" altLang="zh-CN" sz="2800" dirty="0"/>
              <a:t>JSON</a:t>
            </a:r>
            <a:r>
              <a:rPr lang="zh-CN" altLang="en-US" sz="2800" dirty="0"/>
              <a:t>，有的是二进制数据。</a:t>
            </a:r>
            <a:endParaRPr lang="en-US" altLang="zh-CN" sz="2800" dirty="0"/>
          </a:p>
          <a:p>
            <a:r>
              <a:rPr lang="zh-CN" altLang="en-US" sz="2800" dirty="0"/>
              <a:t>保存方式：数据库，硬盘等等。</a:t>
            </a:r>
          </a:p>
        </p:txBody>
      </p:sp>
    </p:spTree>
    <p:extLst>
      <p:ext uri="{BB962C8B-B14F-4D97-AF65-F5344CB8AC3E}">
        <p14:creationId xmlns:p14="http://schemas.microsoft.com/office/powerpoint/2010/main" val="332933627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 hidden="1"/>
          <p:cNvSpPr/>
          <p:nvPr/>
        </p:nvSpPr>
        <p:spPr>
          <a:xfrm>
            <a:off x="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95325" y="318442"/>
            <a:ext cx="4865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浏览器为例 抓包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61890" y="795441"/>
            <a:ext cx="12068219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请求讲解：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39F17C-7B4A-4034-81D8-A988BE8C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76" y="1202412"/>
            <a:ext cx="10361383" cy="56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0629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 hidden="1"/>
          <p:cNvSpPr/>
          <p:nvPr/>
        </p:nvSpPr>
        <p:spPr>
          <a:xfrm>
            <a:off x="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123780" y="810628"/>
            <a:ext cx="120044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</a:t>
            </a:r>
            <a:r>
              <a:rPr lang="zh-CN" altLang="en-US" sz="17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请求的讲解：</a:t>
            </a:r>
            <a:endParaRPr lang="en-US" altLang="zh-CN" sz="17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E580DD-0EAF-4CB6-B56A-C8659348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1195092"/>
            <a:ext cx="10495751" cy="572893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7A50DFA-EBA4-4D16-8578-729A2A79755A}"/>
              </a:ext>
            </a:extLst>
          </p:cNvPr>
          <p:cNvSpPr txBox="1"/>
          <p:nvPr/>
        </p:nvSpPr>
        <p:spPr>
          <a:xfrm>
            <a:off x="695325" y="318442"/>
            <a:ext cx="4865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浏览器为例 抓包</a:t>
            </a:r>
          </a:p>
        </p:txBody>
      </p:sp>
    </p:spTree>
    <p:extLst>
      <p:ext uri="{BB962C8B-B14F-4D97-AF65-F5344CB8AC3E}">
        <p14:creationId xmlns:p14="http://schemas.microsoft.com/office/powerpoint/2010/main" val="62682491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 hidden="1"/>
          <p:cNvSpPr/>
          <p:nvPr/>
        </p:nvSpPr>
        <p:spPr>
          <a:xfrm>
            <a:off x="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123780" y="810628"/>
            <a:ext cx="120044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</a:t>
            </a:r>
            <a:r>
              <a:rPr lang="zh-CN" altLang="en-US" sz="17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请求的讲解：</a:t>
            </a:r>
            <a:endParaRPr lang="en-US" altLang="zh-CN" sz="17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4923F3-E8F9-477D-8211-CA8DBE2AE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167" y="810628"/>
            <a:ext cx="7543732" cy="610364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4F437D3-9BAA-4398-8BA5-F2D8F151CC9C}"/>
              </a:ext>
            </a:extLst>
          </p:cNvPr>
          <p:cNvSpPr txBox="1"/>
          <p:nvPr/>
        </p:nvSpPr>
        <p:spPr>
          <a:xfrm>
            <a:off x="695325" y="318442"/>
            <a:ext cx="4865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浏览器为例 抓包</a:t>
            </a:r>
          </a:p>
        </p:txBody>
      </p:sp>
    </p:spTree>
    <p:extLst>
      <p:ext uri="{BB962C8B-B14F-4D97-AF65-F5344CB8AC3E}">
        <p14:creationId xmlns:p14="http://schemas.microsoft.com/office/powerpoint/2010/main" val="67406506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 hidden="1"/>
          <p:cNvSpPr/>
          <p:nvPr/>
        </p:nvSpPr>
        <p:spPr>
          <a:xfrm>
            <a:off x="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123780" y="810628"/>
            <a:ext cx="120044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服务器返回的内容：</a:t>
            </a:r>
            <a:endParaRPr lang="en-US" altLang="zh-CN" sz="17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F437D3-9BAA-4398-8BA5-F2D8F151CC9C}"/>
              </a:ext>
            </a:extLst>
          </p:cNvPr>
          <p:cNvSpPr txBox="1"/>
          <p:nvPr/>
        </p:nvSpPr>
        <p:spPr>
          <a:xfrm>
            <a:off x="695325" y="318442"/>
            <a:ext cx="4865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浏览器为例 抓包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D7339B-E6D3-40C0-A9D4-EDACA5993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64" y="1195092"/>
            <a:ext cx="10131122" cy="552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0424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 hidden="1"/>
          <p:cNvSpPr/>
          <p:nvPr/>
        </p:nvSpPr>
        <p:spPr>
          <a:xfrm>
            <a:off x="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476335" y="1542148"/>
            <a:ext cx="120044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POST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请求和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GET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请求有什么区别？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/>
              <a:t> </a:t>
            </a:r>
            <a:endParaRPr lang="en-US" altLang="zh-CN" sz="1700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其实，区别不大。网上有人做了这个比喻</a:t>
            </a:r>
            <a:r>
              <a:rPr lang="zh-CN" altLang="en-US" sz="1700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700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TCP</a:t>
            </a:r>
            <a:r>
              <a:rPr lang="zh-CN" altLang="en-US" dirty="0"/>
              <a:t>就像汽车，我们用</a:t>
            </a:r>
            <a:r>
              <a:rPr lang="en-US" altLang="zh-CN" dirty="0"/>
              <a:t>TCP</a:t>
            </a:r>
            <a:r>
              <a:rPr lang="zh-CN" altLang="en-US" dirty="0"/>
              <a:t>来运输数据，</a:t>
            </a:r>
            <a:r>
              <a:rPr lang="en-US" altLang="zh-CN" dirty="0"/>
              <a:t>HTTP</a:t>
            </a:r>
            <a:r>
              <a:rPr lang="zh-CN" altLang="en-US" dirty="0"/>
              <a:t>相当于交通规则。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</a:t>
            </a:r>
            <a:r>
              <a:rPr lang="zh-CN" altLang="en-US" dirty="0"/>
              <a:t>给汽车运输设定了好几个服务类别，有</a:t>
            </a:r>
            <a:r>
              <a:rPr lang="en-US" altLang="zh-CN" dirty="0"/>
              <a:t>GET, POST, PUT, DELETE</a:t>
            </a:r>
            <a:r>
              <a:rPr lang="zh-CN" altLang="en-US" dirty="0"/>
              <a:t>等等。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</a:t>
            </a:r>
            <a:r>
              <a:rPr lang="zh-CN" altLang="en-US" dirty="0"/>
              <a:t>规定，当执行</a:t>
            </a:r>
            <a:r>
              <a:rPr lang="en-US" altLang="zh-CN" dirty="0"/>
              <a:t>GET</a:t>
            </a:r>
            <a:r>
              <a:rPr lang="zh-CN" altLang="en-US" dirty="0"/>
              <a:t>请求的时候，要给汽车贴上</a:t>
            </a:r>
            <a:r>
              <a:rPr lang="en-US" altLang="zh-CN" dirty="0"/>
              <a:t>GET</a:t>
            </a:r>
            <a:r>
              <a:rPr lang="zh-CN" altLang="en-US" dirty="0"/>
              <a:t>的标签（设置</a:t>
            </a:r>
            <a:r>
              <a:rPr lang="en-US" altLang="zh-CN" dirty="0"/>
              <a:t>method</a:t>
            </a:r>
            <a:r>
              <a:rPr lang="zh-CN" altLang="en-US" dirty="0"/>
              <a:t>为</a:t>
            </a:r>
            <a:r>
              <a:rPr lang="en-US" altLang="zh-CN" dirty="0"/>
              <a:t>GET</a:t>
            </a:r>
            <a:r>
              <a:rPr lang="zh-CN" altLang="en-US" dirty="0"/>
              <a:t>），</a:t>
            </a:r>
            <a:endParaRPr lang="en-US" altLang="zh-CN" dirty="0"/>
          </a:p>
          <a:p>
            <a:r>
              <a:rPr lang="zh-CN" altLang="en-US" dirty="0"/>
              <a:t>而且要求把传送的数据放在车顶上（</a:t>
            </a:r>
            <a:r>
              <a:rPr lang="en-US" altLang="zh-CN" dirty="0" err="1"/>
              <a:t>url</a:t>
            </a:r>
            <a:r>
              <a:rPr lang="zh-CN" altLang="en-US" dirty="0"/>
              <a:t>中）以方便记录。</a:t>
            </a:r>
            <a:endParaRPr lang="en-US" altLang="zh-CN" dirty="0"/>
          </a:p>
          <a:p>
            <a:r>
              <a:rPr lang="zh-CN" altLang="en-US" dirty="0"/>
              <a:t>如果是</a:t>
            </a:r>
            <a:r>
              <a:rPr lang="en-US" altLang="zh-CN" dirty="0"/>
              <a:t>POST</a:t>
            </a:r>
            <a:r>
              <a:rPr lang="zh-CN" altLang="en-US" dirty="0"/>
              <a:t>请求，就要在车上贴上</a:t>
            </a:r>
            <a:r>
              <a:rPr lang="en-US" altLang="zh-CN" dirty="0"/>
              <a:t>POST</a:t>
            </a:r>
            <a:r>
              <a:rPr lang="zh-CN" altLang="en-US" dirty="0"/>
              <a:t>的标签，并把货物放在车厢里。</a:t>
            </a:r>
            <a:endParaRPr lang="zh-CN" altLang="en-US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1538D9-F34D-49FB-A5FE-2DD5E5778F94}"/>
              </a:ext>
            </a:extLst>
          </p:cNvPr>
          <p:cNvSpPr txBox="1"/>
          <p:nvPr/>
        </p:nvSpPr>
        <p:spPr>
          <a:xfrm>
            <a:off x="695325" y="318442"/>
            <a:ext cx="4865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浏览器为例 抓包</a:t>
            </a:r>
          </a:p>
        </p:txBody>
      </p:sp>
    </p:spTree>
    <p:extLst>
      <p:ext uri="{BB962C8B-B14F-4D97-AF65-F5344CB8AC3E}">
        <p14:creationId xmlns:p14="http://schemas.microsoft.com/office/powerpoint/2010/main" val="38192142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学术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2557</TotalTime>
  <Words>364</Words>
  <Application>Microsoft Office PowerPoint</Application>
  <PresentationFormat>宽屏</PresentationFormat>
  <Paragraphs>65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王 楠鑫</cp:lastModifiedBy>
  <cp:revision>241</cp:revision>
  <dcterms:created xsi:type="dcterms:W3CDTF">2015-03-26T07:55:48Z</dcterms:created>
  <dcterms:modified xsi:type="dcterms:W3CDTF">2020-03-10T10:56:45Z</dcterms:modified>
</cp:coreProperties>
</file>